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66" r:id="rId7"/>
    <p:sldId id="258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4DC9"/>
    <a:srgbClr val="0028AE"/>
    <a:srgbClr val="2273DB"/>
    <a:srgbClr val="0B4ECB"/>
    <a:srgbClr val="2375DA"/>
    <a:srgbClr val="63FCFE"/>
    <a:srgbClr val="2577DD"/>
    <a:srgbClr val="0A4DCA"/>
    <a:srgbClr val="002CB3"/>
    <a:srgbClr val="64F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20" y="-108"/>
      </p:cViewPr>
      <p:guideLst>
        <p:guide orient="horz" pos="221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2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蓝色白色渐变线条简约商务banner背景"/>
          <p:cNvPicPr>
            <a:picLocks noChangeAspect="1"/>
          </p:cNvPicPr>
          <p:nvPr userDrawn="1"/>
        </p:nvPicPr>
        <p:blipFill>
          <a:blip r:embed="rId12"/>
          <a:srcRect b="53087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2000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蓝色白色渐变线条简约商务banner背景"/>
          <p:cNvPicPr>
            <a:picLocks noChangeAspect="1"/>
          </p:cNvPicPr>
          <p:nvPr userDrawn="1"/>
        </p:nvPicPr>
        <p:blipFill>
          <a:blip r:embed="rId12"/>
          <a:srcRect b="53087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2000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蓝色光效科技感背景"/>
          <p:cNvPicPr>
            <a:picLocks noChangeAspect="1"/>
          </p:cNvPicPr>
          <p:nvPr/>
        </p:nvPicPr>
        <p:blipFill>
          <a:blip r:embed="rId1"/>
          <a:srcRect b="6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90980" y="1720850"/>
            <a:ext cx="81038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>
                <a:solidFill>
                  <a:schemeClr val="bg1"/>
                </a:solidFill>
                <a:effectLst/>
                <a:latin typeface="思源" charset="0"/>
                <a:ea typeface="思源" charset="0"/>
                <a:cs typeface="思源黑体 CN Light" panose="020B0300000000000000" charset="-122"/>
              </a:rPr>
              <a:t>主标题</a:t>
            </a:r>
            <a:endParaRPr lang="zh-CN" altLang="en-US" sz="5400" b="1">
              <a:solidFill>
                <a:schemeClr val="bg1"/>
              </a:solidFill>
              <a:effectLst/>
              <a:latin typeface="思源" charset="0"/>
              <a:ea typeface="思源" charset="0"/>
              <a:cs typeface="思源黑体 CN Light" panose="020B0300000000000000" charset="-122"/>
            </a:endParaRPr>
          </a:p>
        </p:txBody>
      </p:sp>
      <p:pic>
        <p:nvPicPr>
          <p:cNvPr id="16" name="时尚广告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7395" y="-462280"/>
            <a:ext cx="619125" cy="61912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987165" y="2703830"/>
            <a:ext cx="2860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600">
                <a:solidFill>
                  <a:schemeClr val="bg1"/>
                </a:solidFill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——</a:t>
            </a:r>
            <a:r>
              <a:rPr lang="zh-CN" altLang="en-US" sz="3600">
                <a:solidFill>
                  <a:schemeClr val="bg1"/>
                </a:solidFill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副标题</a:t>
            </a:r>
            <a:endParaRPr lang="zh-CN" altLang="en-US" sz="3600">
              <a:solidFill>
                <a:schemeClr val="bg1"/>
              </a:solidFill>
              <a:effectLst/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15" name="矩形 14"/>
          <p:cNvSpPr/>
          <p:nvPr/>
        </p:nvSpPr>
        <p:spPr>
          <a:xfrm flipH="1">
            <a:off x="9072245" y="4808220"/>
            <a:ext cx="2713990" cy="1568450"/>
          </a:xfrm>
          <a:prstGeom prst="rect">
            <a:avLst/>
          </a:prstGeom>
        </p:spPr>
        <p:txBody>
          <a:bodyPr wrap="square">
            <a:spAutoFit/>
          </a:bodyPr>
          <a:p>
            <a:pPr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BFBFB"/>
                </a:solidFill>
                <a:cs typeface="+mn-ea"/>
                <a:sym typeface="+mn-lt"/>
              </a:rPr>
              <a:t>赛项：创新赛 </a:t>
            </a:r>
            <a:endParaRPr lang="zh-CN" altLang="en-US" sz="1600" b="1" dirty="0">
              <a:solidFill>
                <a:srgbClr val="FBFBFB"/>
              </a:solidFill>
              <a:cs typeface="+mn-ea"/>
              <a:sym typeface="+mn-lt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BFBFB"/>
                </a:solidFill>
                <a:cs typeface="+mn-ea"/>
                <a:sym typeface="+mn-lt"/>
              </a:rPr>
              <a:t>赛道： </a:t>
            </a:r>
            <a:endParaRPr lang="zh-CN" altLang="en-US" sz="1600" b="1" dirty="0">
              <a:solidFill>
                <a:srgbClr val="FBFBFB"/>
              </a:solidFill>
              <a:cs typeface="+mn-ea"/>
              <a:sym typeface="+mn-lt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BFBFB"/>
                </a:solidFill>
                <a:cs typeface="+mn-ea"/>
                <a:sym typeface="+mn-lt"/>
              </a:rPr>
              <a:t>负责人：</a:t>
            </a:r>
            <a:endParaRPr lang="zh-CN" altLang="en-US" sz="1600" b="1" dirty="0">
              <a:solidFill>
                <a:srgbClr val="FBFBFB"/>
              </a:solidFill>
              <a:cs typeface="+mn-ea"/>
              <a:sym typeface="+mn-lt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BFBFB"/>
                </a:solidFill>
                <a:cs typeface="+mn-ea"/>
                <a:sym typeface="+mn-lt"/>
              </a:rPr>
              <a:t>联系方式： </a:t>
            </a:r>
            <a:r>
              <a:rPr lang="en-US" altLang="zh-CN" sz="1600" b="1" dirty="0">
                <a:solidFill>
                  <a:srgbClr val="FBFBFB"/>
                </a:solidFill>
                <a:cs typeface="+mn-ea"/>
                <a:sym typeface="+mn-lt"/>
              </a:rPr>
              <a:t> </a:t>
            </a:r>
            <a:endParaRPr lang="en-US" altLang="zh-CN" sz="1600" b="1" dirty="0">
              <a:solidFill>
                <a:srgbClr val="FBFBFB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852295" y="914400"/>
            <a:ext cx="8486775" cy="934720"/>
          </a:xfrm>
          <a:prstGeom prst="rect">
            <a:avLst/>
          </a:prstGeom>
          <a:noFill/>
          <a:ln w="28575" cmpd="sng">
            <a:gradFill>
              <a:gsLst>
                <a:gs pos="0">
                  <a:srgbClr val="F7FAFD">
                    <a:alpha val="0"/>
                  </a:srgbClr>
                </a:gs>
                <a:gs pos="54000">
                  <a:srgbClr val="012DB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5888" y="997585"/>
            <a:ext cx="179959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rPr>
              <a:t>-</a:t>
            </a:r>
            <a:r>
              <a:rPr lang="zh-CN" altLang="en-US" sz="4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rPr>
              <a:t>目 录</a:t>
            </a:r>
            <a:r>
              <a:rPr lang="en-US" altLang="zh-CN" sz="4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rPr>
              <a:t>-</a:t>
            </a:r>
            <a:endParaRPr lang="en-US" altLang="zh-CN" sz="44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Light" panose="020B0300000000000000" charset="-122"/>
              <a:ea typeface="思源黑体 CN Light" panose="020B0300000000000000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232535" y="1932940"/>
            <a:ext cx="4676775" cy="922020"/>
            <a:chOff x="5918" y="3525"/>
            <a:chExt cx="7365" cy="1452"/>
          </a:xfrm>
        </p:grpSpPr>
        <p:sp>
          <p:nvSpPr>
            <p:cNvPr id="8" name="文本框 7"/>
            <p:cNvSpPr txBox="1"/>
            <p:nvPr/>
          </p:nvSpPr>
          <p:spPr>
            <a:xfrm>
              <a:off x="6367" y="3525"/>
              <a:ext cx="2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 sz="5400">
                  <a:ln w="660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002060"/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012DB2"/>
                    </a:outerShdw>
                  </a:effectLst>
                  <a:latin typeface="思源黑体 CN Light" panose="020B0300000000000000" charset="-122"/>
                  <a:ea typeface="思源黑体 CN Light" panose="020B0300000000000000" charset="-122"/>
                </a:rPr>
                <a:t>1</a:t>
              </a:r>
              <a:endParaRPr lang="en-US" altLang="zh-CN" sz="5400">
                <a:ln w="66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59000">
                        <a:srgbClr val="002060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12DB2"/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2" y="3889"/>
              <a:ext cx="445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项目</a:t>
              </a:r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背景</a:t>
              </a:r>
              <a:endParaRPr lang="zh-CN" altLang="en-US" sz="2400" dirty="0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cs typeface="+mn-ea"/>
                <a:sym typeface="+mn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918" y="4977"/>
              <a:ext cx="7365" cy="0"/>
            </a:xfrm>
            <a:prstGeom prst="line">
              <a:avLst/>
            </a:prstGeom>
            <a:ln w="28575" cmpd="sng">
              <a:gradFill>
                <a:gsLst>
                  <a:gs pos="0">
                    <a:srgbClr val="F7FAFD">
                      <a:alpha val="0"/>
                    </a:srgbClr>
                  </a:gs>
                  <a:gs pos="54000">
                    <a:srgbClr val="012DB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6457315" y="1932940"/>
            <a:ext cx="4676775" cy="922020"/>
            <a:chOff x="5918" y="3525"/>
            <a:chExt cx="7365" cy="1452"/>
          </a:xfrm>
        </p:grpSpPr>
        <p:sp>
          <p:nvSpPr>
            <p:cNvPr id="14" name="文本框 13"/>
            <p:cNvSpPr txBox="1"/>
            <p:nvPr/>
          </p:nvSpPr>
          <p:spPr>
            <a:xfrm>
              <a:off x="6367" y="3525"/>
              <a:ext cx="2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 sz="5400">
                  <a:ln w="660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002060"/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012DB2"/>
                    </a:outerShdw>
                  </a:effectLst>
                  <a:latin typeface="思源黑体 CN Light" panose="020B0300000000000000" charset="-122"/>
                  <a:ea typeface="思源黑体 CN Light" panose="020B0300000000000000" charset="-122"/>
                </a:rPr>
                <a:t>2</a:t>
              </a:r>
              <a:endParaRPr lang="en-US" altLang="zh-CN" sz="5400">
                <a:ln w="66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59000">
                        <a:srgbClr val="002060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12DB2"/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042" y="3889"/>
              <a:ext cx="445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产品</a:t>
              </a:r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及服务</a:t>
              </a:r>
              <a:endParaRPr lang="zh-CN" altLang="en-US" sz="2400" dirty="0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cs typeface="+mn-ea"/>
                <a:sym typeface="+mn-lt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5918" y="4977"/>
              <a:ext cx="7365" cy="0"/>
            </a:xfrm>
            <a:prstGeom prst="line">
              <a:avLst/>
            </a:prstGeom>
            <a:ln w="28575" cmpd="sng">
              <a:gradFill>
                <a:gsLst>
                  <a:gs pos="0">
                    <a:srgbClr val="F7FAFD">
                      <a:alpha val="0"/>
                    </a:srgbClr>
                  </a:gs>
                  <a:gs pos="54000">
                    <a:srgbClr val="012DB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232218" y="3417570"/>
            <a:ext cx="4676775" cy="922020"/>
            <a:chOff x="5918" y="3525"/>
            <a:chExt cx="7365" cy="1452"/>
          </a:xfrm>
        </p:grpSpPr>
        <p:sp>
          <p:nvSpPr>
            <p:cNvPr id="18" name="文本框 17"/>
            <p:cNvSpPr txBox="1"/>
            <p:nvPr/>
          </p:nvSpPr>
          <p:spPr>
            <a:xfrm>
              <a:off x="6367" y="3525"/>
              <a:ext cx="2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 sz="5400">
                  <a:ln w="660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002060"/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012DB2"/>
                    </a:outerShdw>
                  </a:effectLst>
                  <a:latin typeface="思源黑体 CN Light" panose="020B0300000000000000" charset="-122"/>
                  <a:ea typeface="思源黑体 CN Light" panose="020B0300000000000000" charset="-122"/>
                </a:rPr>
                <a:t>3</a:t>
              </a:r>
              <a:endParaRPr lang="en-US" altLang="zh-CN" sz="5400">
                <a:ln w="66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59000">
                        <a:srgbClr val="002060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12DB2"/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042" y="3889"/>
              <a:ext cx="445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核心团队</a:t>
              </a:r>
              <a:endParaRPr lang="zh-CN" altLang="en-US" sz="2400" dirty="0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cs typeface="+mn-ea"/>
                <a:sym typeface="+mn-lt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918" y="4977"/>
              <a:ext cx="7365" cy="0"/>
            </a:xfrm>
            <a:prstGeom prst="line">
              <a:avLst/>
            </a:prstGeom>
            <a:ln w="28575" cmpd="sng">
              <a:gradFill>
                <a:gsLst>
                  <a:gs pos="0">
                    <a:srgbClr val="F7FAFD">
                      <a:alpha val="0"/>
                    </a:srgbClr>
                  </a:gs>
                  <a:gs pos="54000">
                    <a:srgbClr val="012DB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6456998" y="3418205"/>
            <a:ext cx="4676775" cy="922020"/>
            <a:chOff x="5918" y="3525"/>
            <a:chExt cx="7365" cy="1452"/>
          </a:xfrm>
        </p:grpSpPr>
        <p:sp>
          <p:nvSpPr>
            <p:cNvPr id="23" name="文本框 22"/>
            <p:cNvSpPr txBox="1"/>
            <p:nvPr/>
          </p:nvSpPr>
          <p:spPr>
            <a:xfrm>
              <a:off x="6367" y="3525"/>
              <a:ext cx="2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 sz="5400">
                  <a:ln w="660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002060"/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012DB2"/>
                    </a:outerShdw>
                  </a:effectLst>
                  <a:latin typeface="思源黑体 CN Light" panose="020B0300000000000000" charset="-122"/>
                  <a:ea typeface="思源黑体 CN Light" panose="020B0300000000000000" charset="-122"/>
                </a:rPr>
                <a:t>4</a:t>
              </a:r>
              <a:endParaRPr lang="en-US" altLang="zh-CN" sz="5400">
                <a:ln w="66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59000">
                        <a:srgbClr val="002060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12DB2"/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042" y="3889"/>
              <a:ext cx="445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成果</a:t>
              </a:r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应用</a:t>
              </a:r>
              <a:endParaRPr lang="zh-CN" altLang="en-US" sz="2400" dirty="0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cs typeface="+mn-ea"/>
                <a:sym typeface="+mn-lt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5918" y="4977"/>
              <a:ext cx="7365" cy="0"/>
            </a:xfrm>
            <a:prstGeom prst="line">
              <a:avLst/>
            </a:prstGeom>
            <a:ln w="28575" cmpd="sng">
              <a:gradFill>
                <a:gsLst>
                  <a:gs pos="0">
                    <a:srgbClr val="F7FAFD">
                      <a:alpha val="0"/>
                    </a:srgbClr>
                  </a:gs>
                  <a:gs pos="54000">
                    <a:srgbClr val="012DB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235393" y="4773295"/>
            <a:ext cx="4676775" cy="922020"/>
            <a:chOff x="5918" y="3525"/>
            <a:chExt cx="7365" cy="1452"/>
          </a:xfrm>
        </p:grpSpPr>
        <p:sp>
          <p:nvSpPr>
            <p:cNvPr id="3" name="文本框 2"/>
            <p:cNvSpPr txBox="1"/>
            <p:nvPr/>
          </p:nvSpPr>
          <p:spPr>
            <a:xfrm>
              <a:off x="6367" y="3525"/>
              <a:ext cx="2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5400">
                  <a:ln w="660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002060"/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012DB2"/>
                    </a:outerShdw>
                  </a:effectLst>
                  <a:latin typeface="思源黑体 CN Light" panose="020B0300000000000000" charset="-122"/>
                  <a:ea typeface="思源黑体 CN Light" panose="020B0300000000000000" charset="-122"/>
                </a:rPr>
                <a:t>5</a:t>
              </a:r>
              <a:endParaRPr lang="en-US" altLang="zh-CN" sz="5400">
                <a:ln w="66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59000">
                        <a:srgbClr val="002060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12DB2"/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042" y="3889"/>
              <a:ext cx="445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财务</a:t>
              </a:r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分析</a:t>
              </a:r>
              <a:endParaRPr lang="zh-CN" altLang="en-US" sz="2400" dirty="0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cs typeface="+mn-ea"/>
                <a:sym typeface="+mn-lt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5918" y="4977"/>
              <a:ext cx="7365" cy="0"/>
            </a:xfrm>
            <a:prstGeom prst="line">
              <a:avLst/>
            </a:prstGeom>
            <a:ln w="28575" cmpd="sng">
              <a:gradFill>
                <a:gsLst>
                  <a:gs pos="0">
                    <a:srgbClr val="F7FAFD">
                      <a:alpha val="0"/>
                    </a:srgbClr>
                  </a:gs>
                  <a:gs pos="54000">
                    <a:srgbClr val="012DB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6460173" y="4773930"/>
            <a:ext cx="4676775" cy="922020"/>
            <a:chOff x="5918" y="3525"/>
            <a:chExt cx="7365" cy="1452"/>
          </a:xfrm>
        </p:grpSpPr>
        <p:sp>
          <p:nvSpPr>
            <p:cNvPr id="10" name="文本框 9"/>
            <p:cNvSpPr txBox="1"/>
            <p:nvPr/>
          </p:nvSpPr>
          <p:spPr>
            <a:xfrm>
              <a:off x="6367" y="3525"/>
              <a:ext cx="2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5400">
                  <a:ln w="660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002060"/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012DB2"/>
                    </a:outerShdw>
                  </a:effectLst>
                  <a:latin typeface="思源黑体 CN Light" panose="020B0300000000000000" charset="-122"/>
                  <a:ea typeface="思源黑体 CN Light" panose="020B0300000000000000" charset="-122"/>
                </a:rPr>
                <a:t>6</a:t>
              </a:r>
              <a:endParaRPr lang="en-US" altLang="zh-CN" sz="5400">
                <a:ln w="66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59000">
                        <a:srgbClr val="002060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12DB2"/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042" y="3889"/>
              <a:ext cx="445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 dirty="0" smtClean="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cs typeface="+mn-ea"/>
                  <a:sym typeface="+mn-lt"/>
                </a:rPr>
                <a:t>发展规划</a:t>
              </a:r>
              <a:endParaRPr lang="zh-CN" altLang="en-US" sz="2400" dirty="0" smtClean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cs typeface="+mn-ea"/>
                <a:sym typeface="+mn-lt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918" y="4977"/>
              <a:ext cx="7365" cy="0"/>
            </a:xfrm>
            <a:prstGeom prst="line">
              <a:avLst/>
            </a:prstGeom>
            <a:ln w="28575" cmpd="sng">
              <a:gradFill>
                <a:gsLst>
                  <a:gs pos="0">
                    <a:srgbClr val="F7FAFD">
                      <a:alpha val="0"/>
                    </a:srgbClr>
                  </a:gs>
                  <a:gs pos="54000">
                    <a:srgbClr val="012DB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/>
          <p:cNvSpPr txBox="1"/>
          <p:nvPr/>
        </p:nvSpPr>
        <p:spPr>
          <a:xfrm>
            <a:off x="6915785" y="370205"/>
            <a:ext cx="55733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>
                    <a:lumMod val="50000"/>
                  </a:schemeClr>
                </a:solidFill>
              </a:rPr>
              <a:t>博士后创新创业大赛</a:t>
            </a:r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2000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852931" y="724853"/>
            <a:ext cx="8486775" cy="666750"/>
          </a:xfrm>
          <a:prstGeom prst="rect">
            <a:avLst/>
          </a:prstGeom>
          <a:noFill/>
          <a:ln w="28575" cmpd="sng">
            <a:gradFill>
              <a:gsLst>
                <a:gs pos="0">
                  <a:srgbClr val="F7FAFD">
                    <a:alpha val="0"/>
                  </a:srgbClr>
                </a:gs>
                <a:gs pos="54000">
                  <a:srgbClr val="012DB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499168" y="766445"/>
            <a:ext cx="34512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32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rPr>
              <a:t>项目背景</a:t>
            </a:r>
            <a:r>
              <a:rPr lang="en-US" altLang="zh-CN" sz="32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Light" panose="020B0300000000000000" charset="-122"/>
                <a:ea typeface="思源黑体 CN Light" panose="020B0300000000000000" charset="-122"/>
              </a:rPr>
              <a:t>-</a:t>
            </a: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行业分析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950710" y="223520"/>
            <a:ext cx="55733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>
                    <a:lumMod val="50000"/>
                  </a:schemeClr>
                </a:solidFill>
              </a:rPr>
              <a:t>博士后创新创业大赛</a:t>
            </a:r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200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蓝色光效科技感背景"/>
          <p:cNvPicPr>
            <a:picLocks noChangeAspect="1"/>
          </p:cNvPicPr>
          <p:nvPr/>
        </p:nvPicPr>
        <p:blipFill>
          <a:blip r:embed="rId1"/>
          <a:srcRect b="6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85645" y="1981200"/>
            <a:ext cx="8486775" cy="1620520"/>
          </a:xfrm>
          <a:prstGeom prst="rect">
            <a:avLst/>
          </a:prstGeom>
          <a:noFill/>
          <a:ln w="28575" cmpd="sng">
            <a:gradFill>
              <a:gsLst>
                <a:gs pos="0">
                  <a:srgbClr val="F7FAFD">
                    <a:alpha val="0"/>
                  </a:srgbClr>
                </a:gs>
                <a:gs pos="54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88085" y="2130425"/>
            <a:ext cx="97993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8000" b="1">
                <a:solidFill>
                  <a:schemeClr val="bg1"/>
                </a:solidFill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结束语：口号或</a:t>
            </a:r>
            <a:r>
              <a:rPr lang="zh-CN" sz="8000" b="1">
                <a:solidFill>
                  <a:schemeClr val="bg1"/>
                </a:solidFill>
                <a:effectLst/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目标</a:t>
            </a:r>
            <a:endParaRPr lang="zh-CN" sz="8000" b="1">
              <a:solidFill>
                <a:schemeClr val="bg1"/>
              </a:solidFill>
              <a:effectLst/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60875" y="643255"/>
            <a:ext cx="3536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bg1">
                    <a:lumMod val="50000"/>
                  </a:schemeClr>
                </a:solidFill>
              </a:rPr>
              <a:t>博士后创新创业大赛</a:t>
            </a:r>
            <a:endParaRPr lang="zh-CN" altLang="en-US" sz="28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2000"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ZTIyNGY0MTg2OWYxNmNlNGY1ZGIxYWUxZGM2NzZmM2QifQ=="/>
  <p:tag name="KSO_WPP_MARK_KEY" val="22926edd-9d0e-48a2-8918-6901bfe02d5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WPS 演示</Application>
  <PresentationFormat>自定义</PresentationFormat>
  <Paragraphs>45</Paragraphs>
  <Slides>4</Slides>
  <Notes>16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思源</vt:lpstr>
      <vt:lpstr>Segoe Print</vt:lpstr>
      <vt:lpstr>思源黑体 CN Light</vt:lpstr>
      <vt:lpstr>黑体</vt:lpstr>
      <vt:lpstr>楷体</vt:lpstr>
      <vt:lpstr>微软雅黑</vt:lpstr>
      <vt:lpstr>Calibri</vt:lpstr>
      <vt:lpstr>Arial Unicode MS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如沐春风</cp:lastModifiedBy>
  <cp:revision>23</cp:revision>
  <dcterms:created xsi:type="dcterms:W3CDTF">2022-04-13T07:46:00Z</dcterms:created>
  <dcterms:modified xsi:type="dcterms:W3CDTF">2023-05-08T08:19:43Z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B904DEC7CD7A4BB898E39F13949CCF6A_12</vt:lpwstr>
  </property>
</Properties>
</file>